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B55F-A3C4-CA4B-B1A1-CA51C392C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715C2-7684-0B4C-9302-DCA2DA300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9772A-D843-224F-8126-652514B3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E1E51-183D-2144-BD28-C2BEB494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26F90-DBC6-3B48-BF96-781BD4AC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3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9635D-0729-2D41-9375-08948B63E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58CCD-A1D9-7740-99E6-F1DC7200C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17DEC-0C9A-A240-9EDF-F24541A2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653C3-4A0C-C340-BDED-ED547246A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04369-A3E7-9447-BE17-3DD213F6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106EC7-5331-A44B-A5A3-2FE0926029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7A361-D0BE-C647-9859-466E2C3BB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0BC8C-6FCD-B343-B794-22E1FA979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5EEEE-9D54-3A48-A3DA-8C31FD73A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AF30-7BD6-EB41-AD79-DD58C0D1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214BB-A7B2-8E40-B8BD-1B88D975A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DB9DF-AC77-3749-B48C-2E100EB83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83BA4-E5B2-A344-B255-EFF3D0500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C5ADD-1B56-4A45-8E3F-776DC7307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9D2FA-0F5E-F94A-9902-6EA6A9C7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3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8F031-E1E9-6040-B468-C08F6BC47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AFBE5-04B2-774D-9FE6-57556D5CE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11619-5BAE-A74E-BCBB-44B58537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A0FAA-7F29-DF4E-9FCE-1687D4414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D1490-04E9-924D-A567-F4DAE3D64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3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BB05C-E9A8-3B4D-95BA-AAD1925AA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5567E-5EFB-E64C-8886-98BCD7039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0D21E-374F-694D-A17A-CBA426B65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848BC-AB8B-E847-902C-6DDA2E893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0CE58-6B9C-AB43-B8FD-501676AE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318B0-EAB9-C443-9271-129767CB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7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24ECF-F970-0840-A23C-DC34B6E0F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3AF97-5C26-384F-8CD3-BC8F86558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DAC59-02E2-384D-A757-AD77B4DD8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D69D86-5E00-8146-BFB0-30B233DD8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5D33E-0EC7-8A45-B670-13415F555A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8CB877-7623-CE4C-986B-85A2C9C4A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CE7022-7F43-2743-9D4C-80E4D282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312FEC-7485-1445-B8CC-1CF8F1BA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1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E0A11-30CC-C142-9A11-C1647B941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884FE-70B0-9A4F-BA9A-F0D39DECF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54100-7E52-DA40-81FC-AD40FE828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DA2EE-3FA0-D04B-A2DF-72E012446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7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374B9C-53F7-F84A-AB3F-92F39EB9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D8F1FB-C6FC-9247-A65F-A9786194A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C0B23-8A0E-C24D-9FCB-FFB1217E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5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CE207-9A4A-214D-9843-B4A09978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5244E-C24F-5648-8829-39061FB54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48DC9-2842-3B4E-A8A5-ED763ED71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49966-CD99-2646-8E25-0931C93D8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BBAC2-0084-AA46-965E-5E3DAFE28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72D84-77A1-CF46-B846-B077AFC1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EB165-0260-4A48-89CA-E0A7D8A9D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0DC597-8B9F-2A44-B22E-8B56E2FA3C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3B05E0-818C-9B47-98FD-A85256C75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12B1C-4B45-A240-A237-A5BFB6912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04394-48A5-6B48-A156-EB4D694A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F5EB9-21C9-8A4A-9E47-F64D5BBA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2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CC7077-C7EF-6C46-B0BD-DCC524C06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8E8E5-A589-9246-B3B7-AB936A9ED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B9393-B36D-224A-85F9-A10A36FFD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85C7E-F5A6-5447-AEFE-D6B72275AA3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403EE-814B-0845-9CD2-1555FF91E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43A07-601F-644D-BF0B-BCE538EC9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98B2-F973-5A4C-8FA5-138BD19F8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91B18-EB1D-A245-9D19-D1AC6E04F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535"/>
            <a:ext cx="9144000" cy="2387600"/>
          </a:xfrm>
        </p:spPr>
        <p:txBody>
          <a:bodyPr/>
          <a:lstStyle/>
          <a:p>
            <a:r>
              <a:rPr lang="en-US" altLang="zh-CN" b="1" u="sng">
                <a:solidFill>
                  <a:srgbClr val="C00000"/>
                </a:solidFill>
              </a:rPr>
              <a:t>Properties of Inverse Trigonometric Functions </a:t>
            </a:r>
            <a:endParaRPr lang="en-US" b="1" u="sng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718753-5AC0-4740-8284-D12C009B8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6117" y="2695465"/>
            <a:ext cx="9144000" cy="4064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1.</a:t>
            </a:r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(I) 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sin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(1/x)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cosec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 baseline="30000">
                <a:solidFill>
                  <a:srgbClr val="7030A0"/>
                </a:solidFill>
              </a:rPr>
              <a:t>. </a:t>
            </a:r>
            <a:r>
              <a:rPr lang="zh-CN" altLang="en-US" baseline="30000">
                <a:solidFill>
                  <a:srgbClr val="7030A0"/>
                </a:solidFill>
              </a:rPr>
              <a:t>   </a:t>
            </a:r>
            <a:endParaRPr lang="en-US" altLang="zh-CN" baseline="30000">
              <a:solidFill>
                <a:srgbClr val="7030A0"/>
              </a:solidFill>
            </a:endParaRPr>
          </a:p>
          <a:p>
            <a:pPr algn="l"/>
            <a:r>
              <a:rPr lang="zh-CN" altLang="en-US" baseline="30000">
                <a:solidFill>
                  <a:srgbClr val="7030A0"/>
                </a:solidFill>
              </a:rPr>
              <a:t>         </a:t>
            </a:r>
            <a:r>
              <a:rPr lang="en-US" altLang="zh-CN">
                <a:solidFill>
                  <a:srgbClr val="7030A0"/>
                </a:solidFill>
              </a:rPr>
              <a:t>(II) 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cos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(1/x)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sec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 baseline="30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</a:t>
            </a:r>
          </a:p>
          <a:p>
            <a:pPr algn="l"/>
            <a:r>
              <a:rPr lang="zh-CN" altLang="en-US">
                <a:solidFill>
                  <a:srgbClr val="7030A0"/>
                </a:solidFill>
              </a:rPr>
              <a:t>      </a:t>
            </a:r>
            <a:r>
              <a:rPr lang="en-US" altLang="zh-CN">
                <a:solidFill>
                  <a:srgbClr val="7030A0"/>
                </a:solidFill>
              </a:rPr>
              <a:t>(III) 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tan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(1/x)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cot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 baseline="30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</a:t>
            </a:r>
          </a:p>
          <a:p>
            <a:pPr algn="l"/>
            <a:r>
              <a:rPr lang="en-US" altLang="zh-CN" b="1" u="sng">
                <a:solidFill>
                  <a:srgbClr val="7030A0"/>
                </a:solidFill>
              </a:rPr>
              <a:t>Proof</a:t>
            </a:r>
            <a:r>
              <a:rPr lang="en-US" altLang="zh-CN">
                <a:solidFill>
                  <a:srgbClr val="7030A0"/>
                </a:solidFill>
              </a:rPr>
              <a:t>: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Let cosec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y </a:t>
            </a:r>
            <a:endParaRPr lang="en-US" altLang="zh-CN" u="sng">
              <a:solidFill>
                <a:srgbClr val="7030A0"/>
              </a:solidFill>
            </a:endParaRPr>
          </a:p>
          <a:p>
            <a:pPr algn="l"/>
            <a:r>
              <a:rPr lang="zh-CN" altLang="en-US" u="sng">
                <a:solidFill>
                  <a:srgbClr val="7030A0"/>
                </a:solidFill>
              </a:rPr>
              <a:t>  </a:t>
            </a:r>
            <a:r>
              <a:rPr lang="zh-CN" altLang="en-US">
                <a:solidFill>
                  <a:srgbClr val="7030A0"/>
                </a:solidFill>
              </a:rPr>
              <a:t>      </a:t>
            </a:r>
            <a:r>
              <a:rPr lang="en-US" altLang="zh-CN">
                <a:solidFill>
                  <a:srgbClr val="7030A0"/>
                </a:solidFill>
              </a:rPr>
              <a:t>=&gt;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cosec y </a:t>
            </a:r>
          </a:p>
          <a:p>
            <a:pPr algn="l"/>
            <a:r>
              <a:rPr lang="zh-CN" altLang="en-US">
                <a:solidFill>
                  <a:srgbClr val="7030A0"/>
                </a:solidFill>
              </a:rPr>
              <a:t>        </a:t>
            </a:r>
            <a:r>
              <a:rPr lang="en-US" altLang="zh-CN">
                <a:solidFill>
                  <a:srgbClr val="7030A0"/>
                </a:solidFill>
              </a:rPr>
              <a:t>=&gt;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</a:t>
            </a:r>
            <a:r>
              <a:rPr lang="zh-CN" altLang="en-US">
                <a:solidFill>
                  <a:srgbClr val="7030A0"/>
                </a:solidFill>
              </a:rPr>
              <a:t> 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1/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sin y </a:t>
            </a:r>
          </a:p>
          <a:p>
            <a:pPr algn="l"/>
            <a:r>
              <a:rPr lang="zh-CN" altLang="en-US">
                <a:solidFill>
                  <a:srgbClr val="7030A0"/>
                </a:solidFill>
              </a:rPr>
              <a:t>       </a:t>
            </a:r>
            <a:r>
              <a:rPr lang="en-US" altLang="zh-CN">
                <a:solidFill>
                  <a:srgbClr val="7030A0"/>
                </a:solidFill>
              </a:rPr>
              <a:t>=&gt;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1/x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sin y </a:t>
            </a:r>
          </a:p>
          <a:p>
            <a:pPr algn="l"/>
            <a:r>
              <a:rPr lang="zh-CN" altLang="en-US">
                <a:solidFill>
                  <a:srgbClr val="7030A0"/>
                </a:solidFill>
              </a:rPr>
              <a:t>       </a:t>
            </a:r>
            <a:r>
              <a:rPr lang="en-US" altLang="zh-CN">
                <a:solidFill>
                  <a:srgbClr val="7030A0"/>
                </a:solidFill>
              </a:rPr>
              <a:t>=&gt;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sin</a:t>
            </a:r>
            <a:r>
              <a:rPr lang="en-US" altLang="zh-CN" baseline="30000">
                <a:solidFill>
                  <a:srgbClr val="7030A0"/>
                </a:solidFill>
              </a:rPr>
              <a:t>-1</a:t>
            </a:r>
            <a:r>
              <a:rPr lang="zh-CN" altLang="en-US" baseline="30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(1/x)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y </a:t>
            </a:r>
          </a:p>
          <a:p>
            <a:pPr algn="l"/>
            <a:r>
              <a:rPr lang="zh-CN" altLang="en-US">
                <a:solidFill>
                  <a:srgbClr val="7030A0"/>
                </a:solidFill>
              </a:rPr>
              <a:t>       </a:t>
            </a:r>
            <a:r>
              <a:rPr lang="en-US" altLang="zh-CN">
                <a:solidFill>
                  <a:srgbClr val="7030A0"/>
                </a:solidFill>
              </a:rPr>
              <a:t>=&gt;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sin</a:t>
            </a:r>
            <a:r>
              <a:rPr lang="en-US" altLang="zh-CN" b="1" baseline="30000">
                <a:solidFill>
                  <a:srgbClr val="7030A0"/>
                </a:solidFill>
              </a:rPr>
              <a:t>-1</a:t>
            </a:r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(1/x)</a:t>
            </a:r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=</a:t>
            </a:r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cosec</a:t>
            </a:r>
            <a:r>
              <a:rPr lang="en-US" altLang="zh-CN" b="1" baseline="30000">
                <a:solidFill>
                  <a:srgbClr val="7030A0"/>
                </a:solidFill>
              </a:rPr>
              <a:t>-1</a:t>
            </a:r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 b="1">
                <a:solidFill>
                  <a:srgbClr val="7030A0"/>
                </a:solidFill>
              </a:rPr>
              <a:t>x</a:t>
            </a:r>
          </a:p>
          <a:p>
            <a:pPr algn="l"/>
            <a:r>
              <a:rPr lang="zh-CN" altLang="en-US" b="1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In the same way we can proof other properties </a:t>
            </a:r>
          </a:p>
          <a:p>
            <a:pPr algn="l"/>
            <a:endParaRPr lang="en-US" altLang="zh-CN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9A4A4-DBE4-D048-B45B-F8A0C7FCD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816"/>
            <a:ext cx="10515600" cy="647496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altLang="zh-CN" sz="3200" b="1"/>
              <a:t>Prove that sin</a:t>
            </a:r>
            <a:r>
              <a:rPr lang="en-US" altLang="zh-CN" sz="3200" b="1" baseline="30000"/>
              <a:t>-1</a:t>
            </a:r>
            <a:r>
              <a:rPr lang="zh-CN" altLang="en-US" sz="3200" b="1"/>
              <a:t> </a:t>
            </a:r>
            <a:r>
              <a:rPr lang="en-US" altLang="zh-CN" sz="3200" b="1"/>
              <a:t>(3/5)</a:t>
            </a:r>
            <a:r>
              <a:rPr lang="zh-CN" altLang="en-US" sz="3200" b="1"/>
              <a:t> </a:t>
            </a:r>
            <a:r>
              <a:rPr lang="en-US" altLang="zh-CN" sz="3200" b="1"/>
              <a:t>-</a:t>
            </a:r>
            <a:r>
              <a:rPr lang="zh-CN" altLang="en-US" sz="3200" b="1"/>
              <a:t>  </a:t>
            </a:r>
            <a:r>
              <a:rPr lang="en-US" altLang="zh-CN" sz="3200" b="1"/>
              <a:t>sin</a:t>
            </a:r>
            <a:r>
              <a:rPr lang="en-US" altLang="zh-CN" sz="3200" b="1" baseline="30000"/>
              <a:t>-1</a:t>
            </a:r>
            <a:r>
              <a:rPr lang="zh-CN" altLang="en-US" sz="3200" b="1"/>
              <a:t> </a:t>
            </a:r>
            <a:r>
              <a:rPr lang="en-US" altLang="zh-CN" sz="3200" b="1"/>
              <a:t>(8/17)</a:t>
            </a:r>
            <a:r>
              <a:rPr lang="zh-CN" altLang="en-US" sz="3200" b="1"/>
              <a:t> </a:t>
            </a:r>
            <a:r>
              <a:rPr lang="en-US" altLang="zh-CN" sz="3200" b="1"/>
              <a:t>=</a:t>
            </a:r>
            <a:r>
              <a:rPr lang="zh-CN" altLang="en-US" sz="3200" b="1"/>
              <a:t> </a:t>
            </a:r>
            <a:r>
              <a:rPr lang="en-US" altLang="zh-CN" sz="3200" b="1"/>
              <a:t>cos</a:t>
            </a:r>
            <a:r>
              <a:rPr lang="en-US" altLang="zh-CN" sz="3200" b="1" baseline="30000"/>
              <a:t>-1</a:t>
            </a:r>
            <a:r>
              <a:rPr lang="zh-CN" altLang="en-US" sz="3200" b="1"/>
              <a:t> </a:t>
            </a:r>
            <a:r>
              <a:rPr lang="en-US" altLang="zh-CN" sz="3200" b="1"/>
              <a:t>(84/85)</a:t>
            </a:r>
          </a:p>
          <a:p>
            <a:pPr marL="0" indent="0">
              <a:buNone/>
            </a:pPr>
            <a:r>
              <a:rPr lang="en-US" altLang="zh-CN" sz="3200"/>
              <a:t>Sol.</a:t>
            </a:r>
            <a:r>
              <a:rPr lang="zh-CN" altLang="en-US" sz="3200"/>
              <a:t> </a:t>
            </a:r>
            <a:r>
              <a:rPr lang="en-US" altLang="zh-CN" sz="3200"/>
              <a:t>We have to prove that </a:t>
            </a:r>
          </a:p>
          <a:p>
            <a:pPr marL="0" indent="0">
              <a:buNone/>
            </a:pPr>
            <a:r>
              <a:rPr lang="zh-CN" altLang="en-US" sz="3200"/>
              <a:t>  </a:t>
            </a:r>
            <a:r>
              <a:rPr lang="en-US" altLang="zh-CN" sz="3200"/>
              <a:t>sin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(3/5)</a:t>
            </a:r>
            <a:r>
              <a:rPr lang="zh-CN" altLang="en-US" sz="3200"/>
              <a:t> </a:t>
            </a:r>
            <a:r>
              <a:rPr lang="en-US" altLang="zh-CN" sz="3200"/>
              <a:t>+</a:t>
            </a:r>
            <a:r>
              <a:rPr lang="zh-CN" altLang="en-US" sz="3200"/>
              <a:t> </a:t>
            </a:r>
            <a:r>
              <a:rPr lang="en-US" altLang="zh-CN" sz="3200"/>
              <a:t>sin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(8/17)</a:t>
            </a:r>
            <a:r>
              <a:rPr lang="zh-CN" altLang="en-US" sz="3200"/>
              <a:t> </a:t>
            </a:r>
            <a:r>
              <a:rPr lang="en-US" altLang="zh-CN" sz="3200"/>
              <a:t>=</a:t>
            </a:r>
            <a:r>
              <a:rPr lang="zh-CN" altLang="en-US" sz="3200"/>
              <a:t> </a:t>
            </a:r>
            <a:r>
              <a:rPr lang="en-US" altLang="zh-CN" sz="3200"/>
              <a:t>cos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(8/85)</a:t>
            </a:r>
          </a:p>
          <a:p>
            <a:pPr marL="0" indent="0">
              <a:buNone/>
            </a:pPr>
            <a:r>
              <a:rPr lang="zh-CN" altLang="en-US" sz="3200"/>
              <a:t> </a:t>
            </a:r>
            <a:r>
              <a:rPr lang="en-US" altLang="zh-CN" sz="3200"/>
              <a:t>L. H. S. </a:t>
            </a:r>
            <a:r>
              <a:rPr lang="zh-CN" altLang="en-US" sz="3200"/>
              <a:t>  </a:t>
            </a:r>
            <a:r>
              <a:rPr lang="en-US" altLang="zh-CN" sz="3200"/>
              <a:t>sin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(3/5)</a:t>
            </a:r>
            <a:r>
              <a:rPr lang="zh-CN" altLang="en-US" sz="3200"/>
              <a:t> </a:t>
            </a:r>
            <a:r>
              <a:rPr lang="en-US" altLang="zh-CN" sz="3200"/>
              <a:t>+</a:t>
            </a:r>
            <a:r>
              <a:rPr lang="zh-CN" altLang="en-US" sz="3200"/>
              <a:t> </a:t>
            </a:r>
            <a:r>
              <a:rPr lang="en-US" altLang="zh-CN" sz="3200"/>
              <a:t>sin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(8/17)</a:t>
            </a:r>
            <a:r>
              <a:rPr lang="zh-CN" altLang="en-US" sz="3200"/>
              <a:t> </a:t>
            </a:r>
            <a:endParaRPr lang="en-US" altLang="zh-CN" sz="3200"/>
          </a:p>
          <a:p>
            <a:pPr marL="0" indent="0">
              <a:buNone/>
            </a:pPr>
            <a:r>
              <a:rPr lang="zh-CN" altLang="en-US" sz="3200"/>
              <a:t>        </a:t>
            </a:r>
            <a:r>
              <a:rPr lang="en-US" altLang="zh-CN" sz="3200"/>
              <a:t>Let sin-1</a:t>
            </a:r>
            <a:r>
              <a:rPr lang="zh-CN" altLang="en-US" sz="3200"/>
              <a:t> </a:t>
            </a:r>
            <a:r>
              <a:rPr lang="en-US" altLang="zh-CN" sz="3200"/>
              <a:t>(3/5)</a:t>
            </a:r>
            <a:r>
              <a:rPr lang="zh-CN" altLang="en-US" sz="3200"/>
              <a:t> </a:t>
            </a:r>
            <a:r>
              <a:rPr lang="en-US" altLang="zh-CN" sz="3200"/>
              <a:t>=</a:t>
            </a:r>
            <a:r>
              <a:rPr lang="zh-CN" altLang="en-US" sz="3200"/>
              <a:t> </a:t>
            </a:r>
            <a:r>
              <a:rPr lang="en-US" altLang="zh-CN" sz="3200"/>
              <a:t>x </a:t>
            </a:r>
            <a:r>
              <a:rPr lang="zh-CN" altLang="en-US" sz="3200"/>
              <a:t> </a:t>
            </a:r>
            <a:r>
              <a:rPr lang="en-US" altLang="zh-CN" sz="3200"/>
              <a:t>=&gt;</a:t>
            </a:r>
            <a:r>
              <a:rPr lang="zh-CN" altLang="en-US" sz="3200"/>
              <a:t> </a:t>
            </a:r>
            <a:r>
              <a:rPr lang="en-US" altLang="zh-CN" sz="3200"/>
              <a:t>sin</a:t>
            </a:r>
            <a:r>
              <a:rPr lang="zh-CN" altLang="en-US" sz="3200"/>
              <a:t> </a:t>
            </a:r>
            <a:r>
              <a:rPr lang="en-US" altLang="zh-CN" sz="3200"/>
              <a:t>x=</a:t>
            </a:r>
            <a:r>
              <a:rPr lang="zh-CN" altLang="en-US" sz="3200"/>
              <a:t> </a:t>
            </a:r>
            <a:r>
              <a:rPr lang="en-US" altLang="zh-CN" sz="3200"/>
              <a:t>3/5</a:t>
            </a:r>
          </a:p>
          <a:p>
            <a:pPr marL="0" indent="0">
              <a:buNone/>
            </a:pPr>
            <a:r>
              <a:rPr lang="en-US" altLang="zh-CN" sz="3200"/>
              <a:t>. =&gt;</a:t>
            </a:r>
            <a:r>
              <a:rPr lang="zh-CN" altLang="en-US" sz="3200"/>
              <a:t> </a:t>
            </a:r>
            <a:r>
              <a:rPr lang="en-US" altLang="zh-CN" sz="3200"/>
              <a:t>cos x =</a:t>
            </a:r>
            <a:r>
              <a:rPr lang="zh-CN" altLang="en-US" sz="3200"/>
              <a:t> √</a:t>
            </a:r>
            <a:r>
              <a:rPr lang="en-US" altLang="zh-CN" sz="3200"/>
              <a:t>1</a:t>
            </a:r>
            <a:r>
              <a:rPr lang="zh-CN" altLang="en-US" sz="3200"/>
              <a:t> </a:t>
            </a:r>
            <a:r>
              <a:rPr lang="en-US" altLang="zh-CN" sz="3200"/>
              <a:t>–</a:t>
            </a:r>
            <a:r>
              <a:rPr lang="zh-CN" altLang="en-US" sz="3200"/>
              <a:t> </a:t>
            </a:r>
            <a:r>
              <a:rPr lang="en-US" altLang="zh-CN" sz="3200"/>
              <a:t>sin</a:t>
            </a:r>
            <a:r>
              <a:rPr lang="en-US" altLang="zh-CN" sz="3200" baseline="30000"/>
              <a:t>2</a:t>
            </a:r>
            <a:r>
              <a:rPr lang="zh-CN" altLang="en-US" sz="3200"/>
              <a:t> </a:t>
            </a:r>
            <a:r>
              <a:rPr lang="en-US" altLang="zh-CN" sz="3200"/>
              <a:t>x</a:t>
            </a:r>
          </a:p>
          <a:p>
            <a:pPr marL="0" indent="0">
              <a:buNone/>
            </a:pPr>
            <a:r>
              <a:rPr lang="zh-CN" altLang="en-US" sz="3200"/>
              <a:t>  </a:t>
            </a:r>
            <a:r>
              <a:rPr lang="en-US" altLang="zh-CN" sz="3200"/>
              <a:t>=&gt;</a:t>
            </a:r>
            <a:r>
              <a:rPr lang="zh-CN" altLang="en-US" sz="3200"/>
              <a:t> </a:t>
            </a:r>
            <a:r>
              <a:rPr lang="en-US" altLang="zh-CN" sz="3200"/>
              <a:t>cos x =</a:t>
            </a:r>
            <a:r>
              <a:rPr lang="zh-CN" altLang="en-US" sz="3200"/>
              <a:t> √</a:t>
            </a:r>
            <a:r>
              <a:rPr lang="en-US" altLang="zh-CN" sz="3200"/>
              <a:t>1</a:t>
            </a:r>
            <a:r>
              <a:rPr lang="zh-CN" altLang="en-US" sz="3200"/>
              <a:t> </a:t>
            </a:r>
            <a:r>
              <a:rPr lang="en-US" altLang="zh-CN" sz="3200"/>
              <a:t>–</a:t>
            </a:r>
            <a:r>
              <a:rPr lang="zh-CN" altLang="en-US" sz="3200"/>
              <a:t> </a:t>
            </a:r>
            <a:r>
              <a:rPr lang="en-US" altLang="zh-CN" sz="3200"/>
              <a:t>(3/5)</a:t>
            </a:r>
            <a:r>
              <a:rPr lang="en-US" altLang="zh-CN" sz="3200" baseline="30000"/>
              <a:t>2</a:t>
            </a:r>
            <a:r>
              <a:rPr lang="zh-CN" altLang="en-US" sz="3200"/>
              <a:t> </a:t>
            </a:r>
            <a:endParaRPr lang="en-US" altLang="zh-CN" sz="3200"/>
          </a:p>
          <a:p>
            <a:pPr marL="0" indent="0">
              <a:buNone/>
            </a:pPr>
            <a:r>
              <a:rPr lang="zh-CN" altLang="en-US" sz="3200"/>
              <a:t> </a:t>
            </a:r>
            <a:r>
              <a:rPr lang="en-US" altLang="zh-CN" sz="3200"/>
              <a:t>=&gt;</a:t>
            </a:r>
            <a:r>
              <a:rPr lang="zh-CN" altLang="en-US" sz="3200"/>
              <a:t>  </a:t>
            </a:r>
            <a:r>
              <a:rPr lang="en-US" altLang="zh-CN" sz="3200"/>
              <a:t>cos x =</a:t>
            </a:r>
            <a:r>
              <a:rPr lang="zh-CN" altLang="en-US" sz="3200"/>
              <a:t> √</a:t>
            </a:r>
            <a:r>
              <a:rPr lang="en-US" altLang="zh-CN" sz="3200"/>
              <a:t>1</a:t>
            </a:r>
            <a:r>
              <a:rPr lang="zh-CN" altLang="en-US" sz="3200"/>
              <a:t> </a:t>
            </a:r>
            <a:r>
              <a:rPr lang="en-US" altLang="zh-CN" sz="3200"/>
              <a:t>–</a:t>
            </a:r>
            <a:r>
              <a:rPr lang="zh-CN" altLang="en-US" sz="3200"/>
              <a:t> </a:t>
            </a:r>
            <a:r>
              <a:rPr lang="en-US" altLang="zh-CN" sz="3200"/>
              <a:t>(9/25)</a:t>
            </a:r>
          </a:p>
          <a:p>
            <a:pPr marL="0" indent="0">
              <a:buNone/>
            </a:pPr>
            <a:r>
              <a:rPr lang="zh-CN" altLang="en-US" sz="3200"/>
              <a:t> </a:t>
            </a:r>
            <a:r>
              <a:rPr lang="en-US" altLang="zh-CN" sz="3200"/>
              <a:t>=&gt;</a:t>
            </a:r>
            <a:r>
              <a:rPr lang="zh-CN" altLang="en-US" sz="3200"/>
              <a:t> </a:t>
            </a:r>
            <a:r>
              <a:rPr lang="en-US" altLang="zh-CN" sz="3200"/>
              <a:t>cos x =</a:t>
            </a:r>
            <a:r>
              <a:rPr lang="zh-CN" altLang="en-US" sz="3200"/>
              <a:t> √</a:t>
            </a:r>
            <a:r>
              <a:rPr lang="en-US" altLang="zh-CN" sz="3200"/>
              <a:t>(25</a:t>
            </a:r>
            <a:r>
              <a:rPr lang="zh-CN" altLang="en-US" sz="3200"/>
              <a:t> </a:t>
            </a:r>
            <a:r>
              <a:rPr lang="en-US" altLang="zh-CN" sz="3200"/>
              <a:t>–</a:t>
            </a:r>
            <a:r>
              <a:rPr lang="zh-CN" altLang="en-US" sz="3200"/>
              <a:t> </a:t>
            </a:r>
            <a:r>
              <a:rPr lang="en-US" altLang="zh-CN" sz="3200"/>
              <a:t>9)/</a:t>
            </a:r>
            <a:r>
              <a:rPr lang="zh-CN" altLang="en-US" sz="3200"/>
              <a:t> </a:t>
            </a:r>
            <a:r>
              <a:rPr lang="en-US" altLang="zh-CN" sz="3200"/>
              <a:t>25</a:t>
            </a:r>
            <a:r>
              <a:rPr lang="zh-CN" altLang="en-US" sz="3200"/>
              <a:t> </a:t>
            </a:r>
            <a:r>
              <a:rPr lang="en-US" altLang="zh-CN" sz="3200"/>
              <a:t>=</a:t>
            </a:r>
            <a:r>
              <a:rPr lang="zh-CN" altLang="en-US" sz="3200"/>
              <a:t> √</a:t>
            </a:r>
            <a:r>
              <a:rPr lang="en-US" altLang="zh-CN" sz="3200"/>
              <a:t>16/25=</a:t>
            </a:r>
            <a:r>
              <a:rPr lang="zh-CN" altLang="en-US" sz="3200"/>
              <a:t> </a:t>
            </a:r>
            <a:r>
              <a:rPr lang="en-US" altLang="zh-CN" sz="3200"/>
              <a:t>4/5</a:t>
            </a:r>
            <a:r>
              <a:rPr lang="zh-CN" altLang="en-US" sz="3200"/>
              <a:t> </a:t>
            </a:r>
            <a:endParaRPr lang="en-US" altLang="zh-CN" sz="3200"/>
          </a:p>
          <a:p>
            <a:pPr marL="0" indent="0">
              <a:buNone/>
            </a:pPr>
            <a:r>
              <a:rPr lang="en-US" altLang="zh-CN" sz="3200"/>
              <a:t>Again Let sin</a:t>
            </a:r>
            <a:r>
              <a:rPr lang="en-US" altLang="zh-CN" sz="3200" baseline="30000"/>
              <a:t>-1</a:t>
            </a:r>
            <a:r>
              <a:rPr lang="zh-CN" altLang="en-US" sz="3200"/>
              <a:t> </a:t>
            </a:r>
            <a:r>
              <a:rPr lang="en-US" altLang="zh-CN" sz="3200"/>
              <a:t>(8/17)</a:t>
            </a:r>
            <a:r>
              <a:rPr lang="zh-CN" altLang="en-US" sz="3200"/>
              <a:t> </a:t>
            </a:r>
            <a:r>
              <a:rPr lang="en-US" altLang="zh-CN" sz="3200"/>
              <a:t>=</a:t>
            </a:r>
            <a:r>
              <a:rPr lang="zh-CN" altLang="en-US" sz="3200"/>
              <a:t> </a:t>
            </a:r>
            <a:r>
              <a:rPr lang="en-US" altLang="zh-CN" sz="3200"/>
              <a:t>y =&gt;</a:t>
            </a:r>
            <a:r>
              <a:rPr lang="zh-CN" altLang="en-US" sz="3200"/>
              <a:t> </a:t>
            </a:r>
            <a:r>
              <a:rPr lang="en-US" altLang="zh-CN" sz="3200"/>
              <a:t>sin y =</a:t>
            </a:r>
            <a:r>
              <a:rPr lang="zh-CN" altLang="en-US" sz="3200"/>
              <a:t> </a:t>
            </a:r>
            <a:r>
              <a:rPr lang="en-US" altLang="zh-CN" sz="3200"/>
              <a:t>8/17</a:t>
            </a:r>
            <a:r>
              <a:rPr lang="zh-CN" altLang="en-US" sz="3200"/>
              <a:t> </a:t>
            </a:r>
            <a:endParaRPr lang="en-US" altLang="zh-CN" sz="3200"/>
          </a:p>
          <a:p>
            <a:pPr marL="0" indent="0">
              <a:buNone/>
            </a:pPr>
            <a:r>
              <a:rPr lang="zh-CN" altLang="en-US" sz="3200"/>
              <a:t>  </a:t>
            </a:r>
            <a:endParaRPr lang="en-US" altLang="zh-CN" sz="3200"/>
          </a:p>
        </p:txBody>
      </p:sp>
    </p:spTree>
    <p:extLst>
      <p:ext uri="{BB962C8B-B14F-4D97-AF65-F5344CB8AC3E}">
        <p14:creationId xmlns:p14="http://schemas.microsoft.com/office/powerpoint/2010/main" val="415630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39FA-CA14-E147-9F27-A84A50CEB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1" y="456841"/>
            <a:ext cx="10515600" cy="6225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/>
              <a:t>  </a:t>
            </a:r>
            <a:r>
              <a:rPr lang="en-US" altLang="zh-CN"/>
              <a:t>=&gt;</a:t>
            </a:r>
            <a:r>
              <a:rPr lang="zh-CN" altLang="en-US"/>
              <a:t> </a:t>
            </a:r>
            <a:r>
              <a:rPr lang="en-US" altLang="zh-CN"/>
              <a:t>cos y =</a:t>
            </a:r>
            <a:r>
              <a:rPr lang="zh-CN" altLang="en-US"/>
              <a:t> √</a:t>
            </a:r>
            <a:r>
              <a:rPr lang="en-US" altLang="zh-CN"/>
              <a:t>1</a:t>
            </a:r>
            <a:r>
              <a:rPr lang="zh-CN" altLang="en-US"/>
              <a:t> </a:t>
            </a:r>
            <a:r>
              <a:rPr lang="en-US" altLang="zh-CN"/>
              <a:t>–</a:t>
            </a:r>
            <a:r>
              <a:rPr lang="zh-CN" altLang="en-US"/>
              <a:t> </a:t>
            </a:r>
            <a:r>
              <a:rPr lang="en-US" altLang="zh-CN"/>
              <a:t>sin</a:t>
            </a:r>
            <a:r>
              <a:rPr lang="en-US" altLang="zh-CN" baseline="30000"/>
              <a:t>2</a:t>
            </a:r>
            <a:r>
              <a:rPr lang="zh-CN" altLang="en-US"/>
              <a:t> </a:t>
            </a:r>
            <a:r>
              <a:rPr lang="en-US" altLang="zh-CN"/>
              <a:t>y=</a:t>
            </a:r>
            <a:r>
              <a:rPr lang="zh-CN" altLang="en-US"/>
              <a:t> √</a:t>
            </a:r>
            <a:r>
              <a:rPr lang="en-US" altLang="zh-CN"/>
              <a:t>1</a:t>
            </a:r>
            <a:r>
              <a:rPr lang="zh-CN" altLang="en-US"/>
              <a:t> </a:t>
            </a:r>
            <a:r>
              <a:rPr lang="en-US" altLang="zh-CN"/>
              <a:t>–</a:t>
            </a:r>
            <a:r>
              <a:rPr lang="zh-CN" altLang="en-US"/>
              <a:t> </a:t>
            </a:r>
            <a:r>
              <a:rPr lang="en-US" altLang="zh-CN"/>
              <a:t>(8/17)</a:t>
            </a:r>
            <a:r>
              <a:rPr lang="en-US" altLang="zh-CN" baseline="30000"/>
              <a:t>2</a:t>
            </a:r>
            <a:r>
              <a:rPr lang="zh-CN" altLang="en-US"/>
              <a:t> </a:t>
            </a:r>
            <a:endParaRPr lang="en-US" altLang="zh-CN"/>
          </a:p>
          <a:p>
            <a:pPr>
              <a:buFont typeface="Symbol" pitchFamily="2" charset="2"/>
              <a:buChar char="Þ"/>
            </a:pPr>
            <a:r>
              <a:rPr lang="en-US" altLang="zh-CN"/>
              <a:t>Cos y =</a:t>
            </a:r>
            <a:r>
              <a:rPr lang="zh-CN" altLang="en-US"/>
              <a:t> √</a:t>
            </a:r>
            <a:r>
              <a:rPr lang="en-US" altLang="zh-CN"/>
              <a:t>1</a:t>
            </a:r>
            <a:r>
              <a:rPr lang="zh-CN" altLang="en-US"/>
              <a:t> </a:t>
            </a:r>
            <a:r>
              <a:rPr lang="en-US" altLang="zh-CN"/>
              <a:t>–(</a:t>
            </a:r>
            <a:r>
              <a:rPr lang="zh-CN" altLang="en-US"/>
              <a:t> </a:t>
            </a:r>
            <a:r>
              <a:rPr lang="en-US" altLang="zh-CN"/>
              <a:t>64/289)</a:t>
            </a:r>
            <a:r>
              <a:rPr lang="zh-CN" altLang="en-US"/>
              <a:t> </a:t>
            </a:r>
            <a:r>
              <a:rPr lang="en-US" altLang="zh-CN"/>
              <a:t>=</a:t>
            </a:r>
            <a:r>
              <a:rPr lang="zh-CN" altLang="en-US"/>
              <a:t> √</a:t>
            </a:r>
            <a:r>
              <a:rPr lang="en-US" altLang="zh-CN"/>
              <a:t>(289</a:t>
            </a:r>
            <a:r>
              <a:rPr lang="zh-CN" altLang="en-US"/>
              <a:t> </a:t>
            </a:r>
            <a:r>
              <a:rPr lang="en-US" altLang="zh-CN"/>
              <a:t>–</a:t>
            </a:r>
            <a:r>
              <a:rPr lang="zh-CN" altLang="en-US"/>
              <a:t> </a:t>
            </a:r>
            <a:r>
              <a:rPr lang="en-US" altLang="zh-CN"/>
              <a:t>64)/289</a:t>
            </a:r>
          </a:p>
          <a:p>
            <a:pPr marL="0" indent="0">
              <a:buNone/>
            </a:pPr>
            <a:r>
              <a:rPr lang="en-US" altLang="zh-CN"/>
              <a:t>=&gt;</a:t>
            </a:r>
            <a:r>
              <a:rPr lang="zh-CN" altLang="en-US"/>
              <a:t> </a:t>
            </a:r>
            <a:r>
              <a:rPr lang="en-US" altLang="zh-CN"/>
              <a:t>cos y =</a:t>
            </a:r>
            <a:r>
              <a:rPr lang="zh-CN" altLang="en-US"/>
              <a:t> √</a:t>
            </a:r>
            <a:r>
              <a:rPr lang="en-US" altLang="zh-CN"/>
              <a:t>225/289=</a:t>
            </a:r>
            <a:r>
              <a:rPr lang="zh-CN" altLang="en-US"/>
              <a:t> </a:t>
            </a:r>
            <a:r>
              <a:rPr lang="en-US" altLang="zh-CN"/>
              <a:t>15/17</a:t>
            </a:r>
          </a:p>
          <a:p>
            <a:pPr marL="0" indent="0">
              <a:buNone/>
            </a:pPr>
            <a:r>
              <a:rPr lang="en-US" altLang="zh-CN"/>
              <a:t>Now</a:t>
            </a:r>
            <a:r>
              <a:rPr lang="zh-CN" altLang="en-US"/>
              <a:t> </a:t>
            </a:r>
            <a:r>
              <a:rPr lang="en-US" altLang="zh-CN"/>
              <a:t>cos (</a:t>
            </a:r>
            <a:r>
              <a:rPr lang="zh-CN" altLang="en-US"/>
              <a:t> </a:t>
            </a:r>
            <a:r>
              <a:rPr lang="en-US" altLang="zh-CN"/>
              <a:t>x -</a:t>
            </a:r>
            <a:r>
              <a:rPr lang="zh-CN" altLang="en-US"/>
              <a:t>  </a:t>
            </a:r>
            <a:r>
              <a:rPr lang="en-US" altLang="zh-CN"/>
              <a:t>y) </a:t>
            </a:r>
            <a:r>
              <a:rPr lang="zh-CN" altLang="en-US"/>
              <a:t>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cos x.</a:t>
            </a:r>
            <a:r>
              <a:rPr lang="zh-CN" altLang="en-US"/>
              <a:t> </a:t>
            </a:r>
            <a:r>
              <a:rPr lang="en-US" altLang="zh-CN"/>
              <a:t>cosy +</a:t>
            </a:r>
            <a:r>
              <a:rPr lang="zh-CN" altLang="en-US"/>
              <a:t> </a:t>
            </a:r>
            <a:r>
              <a:rPr lang="en-US" altLang="zh-CN"/>
              <a:t>sin x. siny</a:t>
            </a:r>
          </a:p>
          <a:p>
            <a:pPr marL="0" indent="0">
              <a:buNone/>
            </a:pPr>
            <a:r>
              <a:rPr lang="zh-CN" altLang="en-US"/>
              <a:t>                            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4/5.</a:t>
            </a:r>
            <a:r>
              <a:rPr lang="zh-CN" altLang="en-US"/>
              <a:t> </a:t>
            </a:r>
            <a:r>
              <a:rPr lang="en-US" altLang="zh-CN"/>
              <a:t>15/17</a:t>
            </a:r>
            <a:r>
              <a:rPr lang="zh-CN" altLang="en-US"/>
              <a:t> </a:t>
            </a:r>
            <a:r>
              <a:rPr lang="en-US" altLang="zh-CN"/>
              <a:t>+</a:t>
            </a:r>
            <a:r>
              <a:rPr lang="zh-CN" altLang="en-US"/>
              <a:t> </a:t>
            </a:r>
            <a:r>
              <a:rPr lang="en-US" altLang="zh-CN"/>
              <a:t>3/5.</a:t>
            </a:r>
            <a:r>
              <a:rPr lang="zh-CN" altLang="en-US"/>
              <a:t> </a:t>
            </a:r>
            <a:r>
              <a:rPr lang="en-US" altLang="zh-CN"/>
              <a:t>8/17</a:t>
            </a:r>
          </a:p>
          <a:p>
            <a:pPr marL="0" indent="0">
              <a:buNone/>
            </a:pPr>
            <a:r>
              <a:rPr lang="en-US" altLang="zh-CN"/>
              <a:t>. </a:t>
            </a:r>
            <a:r>
              <a:rPr lang="zh-CN" altLang="en-US"/>
              <a:t>                          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60/85</a:t>
            </a:r>
            <a:r>
              <a:rPr lang="zh-CN" altLang="en-US"/>
              <a:t> </a:t>
            </a:r>
            <a:r>
              <a:rPr lang="en-US" altLang="zh-CN"/>
              <a:t>+</a:t>
            </a:r>
            <a:r>
              <a:rPr lang="zh-CN" altLang="en-US"/>
              <a:t> </a:t>
            </a:r>
            <a:r>
              <a:rPr lang="en-US" altLang="zh-CN"/>
              <a:t>24/85</a:t>
            </a:r>
            <a:r>
              <a:rPr lang="zh-CN" altLang="en-US"/>
              <a:t>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(60+24)/85</a:t>
            </a:r>
            <a:r>
              <a:rPr lang="zh-CN" altLang="en-US"/>
              <a:t>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84/85</a:t>
            </a:r>
          </a:p>
          <a:p>
            <a:pPr marL="0" indent="0">
              <a:buNone/>
            </a:pPr>
            <a:r>
              <a:rPr lang="en-US" altLang="zh-CN"/>
              <a:t>. </a:t>
            </a:r>
            <a:r>
              <a:rPr lang="zh-CN" altLang="en-US"/>
              <a:t> </a:t>
            </a:r>
            <a:r>
              <a:rPr lang="en-US" altLang="zh-CN"/>
              <a:t>=&gt;</a:t>
            </a:r>
            <a:r>
              <a:rPr lang="zh-CN" altLang="en-US"/>
              <a:t> </a:t>
            </a:r>
            <a:r>
              <a:rPr lang="en-US" altLang="zh-CN"/>
              <a:t>x –</a:t>
            </a:r>
            <a:r>
              <a:rPr lang="zh-CN" altLang="en-US"/>
              <a:t> </a:t>
            </a:r>
            <a:r>
              <a:rPr lang="en-US" altLang="zh-CN"/>
              <a:t>y =</a:t>
            </a:r>
            <a:r>
              <a:rPr lang="zh-CN" altLang="en-US"/>
              <a:t> </a:t>
            </a:r>
            <a:r>
              <a:rPr lang="en-US" altLang="zh-CN"/>
              <a:t>cos-1(84/85)</a:t>
            </a:r>
          </a:p>
          <a:p>
            <a:pPr marL="0" indent="0">
              <a:buNone/>
            </a:pPr>
            <a:r>
              <a:rPr lang="zh-CN" altLang="en-US"/>
              <a:t>  </a:t>
            </a:r>
            <a:r>
              <a:rPr lang="en-US" altLang="zh-CN"/>
              <a:t>=&gt;</a:t>
            </a:r>
            <a:r>
              <a:rPr lang="zh-CN" altLang="en-US"/>
              <a:t> </a:t>
            </a:r>
            <a:r>
              <a:rPr lang="en-US" altLang="zh-CN"/>
              <a:t>sin</a:t>
            </a:r>
            <a:r>
              <a:rPr lang="en-US" altLang="zh-CN" baseline="30000"/>
              <a:t>-1</a:t>
            </a:r>
            <a:r>
              <a:rPr lang="en-US" altLang="zh-CN"/>
              <a:t>(3/5)</a:t>
            </a:r>
            <a:r>
              <a:rPr lang="zh-CN" altLang="en-US"/>
              <a:t> </a:t>
            </a:r>
            <a:r>
              <a:rPr lang="en-US" altLang="zh-CN"/>
              <a:t>–</a:t>
            </a:r>
            <a:r>
              <a:rPr lang="zh-CN" altLang="en-US"/>
              <a:t> </a:t>
            </a:r>
            <a:r>
              <a:rPr lang="en-US" altLang="zh-CN"/>
              <a:t>sin</a:t>
            </a:r>
            <a:r>
              <a:rPr lang="en-US" altLang="zh-CN" baseline="30000"/>
              <a:t>-1</a:t>
            </a:r>
            <a:r>
              <a:rPr lang="en-US" altLang="zh-CN"/>
              <a:t>(8/17)</a:t>
            </a:r>
            <a:r>
              <a:rPr lang="zh-CN" altLang="en-US"/>
              <a:t> </a:t>
            </a:r>
            <a:r>
              <a:rPr lang="en-US" altLang="zh-CN"/>
              <a:t>=</a:t>
            </a:r>
            <a:r>
              <a:rPr lang="zh-CN" altLang="en-US"/>
              <a:t> </a:t>
            </a:r>
            <a:r>
              <a:rPr lang="en-US" altLang="zh-CN"/>
              <a:t>cos</a:t>
            </a:r>
            <a:r>
              <a:rPr lang="en-US" altLang="zh-CN" baseline="30000"/>
              <a:t>-1</a:t>
            </a:r>
            <a:r>
              <a:rPr lang="en-US" altLang="zh-CN"/>
              <a:t>(84/85)</a:t>
            </a:r>
          </a:p>
          <a:p>
            <a:pPr marL="0" indent="0">
              <a:buNone/>
            </a:pPr>
            <a:r>
              <a:rPr lang="en-US" altLang="zh-CN"/>
              <a:t>2.</a:t>
            </a:r>
            <a:r>
              <a:rPr lang="zh-CN" altLang="en-US"/>
              <a:t> </a:t>
            </a:r>
            <a:r>
              <a:rPr lang="en-US" altLang="zh-CN" b="1"/>
              <a:t>Prove that 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(1/5)</a:t>
            </a:r>
            <a:r>
              <a:rPr lang="zh-CN" altLang="en-US" b="1"/>
              <a:t> </a:t>
            </a:r>
            <a:r>
              <a:rPr lang="en-US" altLang="zh-CN" b="1"/>
              <a:t>+</a:t>
            </a:r>
            <a:r>
              <a:rPr lang="zh-CN" altLang="en-US" b="1"/>
              <a:t> </a:t>
            </a:r>
            <a:r>
              <a:rPr lang="en-US" altLang="zh-CN" b="1"/>
              <a:t>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(1/7)</a:t>
            </a:r>
            <a:r>
              <a:rPr lang="zh-CN" altLang="en-US" b="1"/>
              <a:t> </a:t>
            </a:r>
            <a:r>
              <a:rPr lang="en-US" altLang="zh-CN" b="1"/>
              <a:t>+</a:t>
            </a:r>
            <a:r>
              <a:rPr lang="zh-CN" altLang="en-US" b="1"/>
              <a:t> </a:t>
            </a:r>
            <a:r>
              <a:rPr lang="en-US" altLang="zh-CN" b="1"/>
              <a:t>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(1/3)</a:t>
            </a:r>
            <a:r>
              <a:rPr lang="zh-CN" altLang="en-US" b="1"/>
              <a:t> </a:t>
            </a:r>
            <a:r>
              <a:rPr lang="en-US" altLang="zh-CN" b="1"/>
              <a:t>+</a:t>
            </a:r>
            <a:r>
              <a:rPr lang="zh-CN" altLang="en-US" b="1"/>
              <a:t> </a:t>
            </a:r>
            <a:r>
              <a:rPr lang="en-US" altLang="zh-CN" b="1"/>
              <a:t>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(1/8)</a:t>
            </a:r>
            <a:r>
              <a:rPr lang="zh-CN" altLang="en-US" b="1"/>
              <a:t> </a:t>
            </a:r>
            <a:r>
              <a:rPr lang="en-US" altLang="zh-CN" b="1"/>
              <a:t>=</a:t>
            </a:r>
            <a:r>
              <a:rPr lang="zh-CN" altLang="en-US" b="1"/>
              <a:t> </a:t>
            </a:r>
            <a:r>
              <a:rPr lang="en-US" altLang="zh-CN" b="1"/>
              <a:t>π/4</a:t>
            </a:r>
            <a:r>
              <a:rPr lang="zh-CN" altLang="en-US" b="1"/>
              <a:t> </a:t>
            </a:r>
            <a:endParaRPr lang="en-US" altLang="zh-CN" b="1"/>
          </a:p>
          <a:p>
            <a:pPr marL="0" indent="0">
              <a:buNone/>
            </a:pPr>
            <a:r>
              <a:rPr lang="zh-CN" altLang="en-US" b="1"/>
              <a:t> </a:t>
            </a:r>
            <a:r>
              <a:rPr lang="en-US" altLang="zh-CN" b="1"/>
              <a:t>(</a:t>
            </a:r>
            <a:r>
              <a:rPr lang="zh-CN" altLang="en-US" b="1"/>
              <a:t> </a:t>
            </a:r>
            <a:r>
              <a:rPr lang="en-US" altLang="zh-CN" b="1"/>
              <a:t>hint :</a:t>
            </a:r>
            <a:r>
              <a:rPr lang="zh-CN" altLang="en-US" b="1"/>
              <a:t> </a:t>
            </a:r>
            <a:r>
              <a:rPr lang="en-US" altLang="zh-CN" b="1"/>
              <a:t>use the property of 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x +</a:t>
            </a:r>
            <a:r>
              <a:rPr lang="zh-CN" altLang="en-US" b="1"/>
              <a:t> </a:t>
            </a:r>
            <a:r>
              <a:rPr lang="en-US" altLang="zh-CN" b="1"/>
              <a:t>tan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y =</a:t>
            </a:r>
            <a:r>
              <a:rPr lang="zh-CN" altLang="en-US" b="1"/>
              <a:t> </a:t>
            </a:r>
            <a:r>
              <a:rPr lang="en-US" altLang="zh-CN" b="1"/>
              <a:t>tan</a:t>
            </a:r>
            <a:r>
              <a:rPr lang="en-US" altLang="zh-CN" b="1" baseline="30000"/>
              <a:t>-1</a:t>
            </a:r>
            <a:r>
              <a:rPr lang="en-US" altLang="zh-CN" b="1"/>
              <a:t>[</a:t>
            </a:r>
            <a:r>
              <a:rPr lang="zh-CN" altLang="en-US" b="1"/>
              <a:t> </a:t>
            </a:r>
            <a:r>
              <a:rPr lang="en-US" altLang="zh-CN" b="1"/>
              <a:t>(</a:t>
            </a:r>
            <a:r>
              <a:rPr lang="zh-CN" altLang="en-US" b="1"/>
              <a:t> </a:t>
            </a:r>
            <a:r>
              <a:rPr lang="en-US" altLang="zh-CN" b="1"/>
              <a:t>x +</a:t>
            </a:r>
            <a:r>
              <a:rPr lang="zh-CN" altLang="en-US" b="1"/>
              <a:t> </a:t>
            </a:r>
            <a:r>
              <a:rPr lang="en-US" altLang="zh-CN" b="1"/>
              <a:t>y)/</a:t>
            </a:r>
            <a:r>
              <a:rPr lang="zh-CN" altLang="en-US" b="1"/>
              <a:t> </a:t>
            </a:r>
            <a:r>
              <a:rPr lang="en-US" altLang="zh-CN" b="1"/>
              <a:t>(1</a:t>
            </a:r>
            <a:r>
              <a:rPr lang="zh-CN" altLang="en-US" b="1"/>
              <a:t> </a:t>
            </a:r>
            <a:r>
              <a:rPr lang="en-US" altLang="zh-CN" b="1"/>
              <a:t>–</a:t>
            </a:r>
            <a:r>
              <a:rPr lang="zh-CN" altLang="en-US" b="1"/>
              <a:t> </a:t>
            </a:r>
            <a:r>
              <a:rPr lang="en-US" altLang="zh-CN" b="1"/>
              <a:t>x. y) ]</a:t>
            </a:r>
          </a:p>
          <a:p>
            <a:pPr marL="0" indent="0">
              <a:buNone/>
            </a:pPr>
            <a:r>
              <a:rPr lang="en-US" altLang="zh-CN" b="1"/>
              <a:t>3.</a:t>
            </a:r>
            <a:r>
              <a:rPr lang="zh-CN" altLang="en-US" b="1"/>
              <a:t> </a:t>
            </a:r>
            <a:r>
              <a:rPr lang="en-US" altLang="zh-CN" b="1"/>
              <a:t>cos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(12/13)</a:t>
            </a:r>
            <a:r>
              <a:rPr lang="zh-CN" altLang="en-US" b="1"/>
              <a:t> </a:t>
            </a:r>
            <a:r>
              <a:rPr lang="en-US" altLang="zh-CN" b="1"/>
              <a:t>+</a:t>
            </a:r>
            <a:r>
              <a:rPr lang="zh-CN" altLang="en-US" b="1"/>
              <a:t> </a:t>
            </a:r>
            <a:r>
              <a:rPr lang="en-US" altLang="zh-CN" b="1"/>
              <a:t>sin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(3/5)</a:t>
            </a:r>
            <a:r>
              <a:rPr lang="zh-CN" altLang="en-US" b="1"/>
              <a:t> </a:t>
            </a:r>
            <a:r>
              <a:rPr lang="en-US" altLang="zh-CN" b="1"/>
              <a:t>=</a:t>
            </a:r>
            <a:r>
              <a:rPr lang="zh-CN" altLang="en-US" b="1"/>
              <a:t> </a:t>
            </a:r>
            <a:r>
              <a:rPr lang="en-US" altLang="zh-CN" b="1"/>
              <a:t>sin</a:t>
            </a:r>
            <a:r>
              <a:rPr lang="en-US" altLang="zh-CN" b="1" baseline="30000"/>
              <a:t>-1</a:t>
            </a:r>
            <a:r>
              <a:rPr lang="zh-CN" altLang="en-US" b="1"/>
              <a:t> </a:t>
            </a:r>
            <a:r>
              <a:rPr lang="en-US" altLang="zh-CN" b="1"/>
              <a:t>(56/64)</a:t>
            </a:r>
          </a:p>
          <a:p>
            <a:pPr marL="0" indent="0">
              <a:buNone/>
            </a:pPr>
            <a:r>
              <a:rPr lang="en-US" altLang="zh-CN" b="1"/>
              <a:t>(</a:t>
            </a:r>
            <a:r>
              <a:rPr lang="zh-CN" altLang="en-US" b="1"/>
              <a:t> </a:t>
            </a:r>
            <a:r>
              <a:rPr lang="en-US" altLang="zh-CN" b="1"/>
              <a:t>solve as </a:t>
            </a:r>
            <a:r>
              <a:rPr lang="zh-CN" altLang="en-US" b="1"/>
              <a:t> </a:t>
            </a:r>
            <a:r>
              <a:rPr lang="en-US" altLang="zh-CN" b="1"/>
              <a:t>ex. </a:t>
            </a:r>
            <a:r>
              <a:rPr lang="zh-CN" altLang="en-US" b="1"/>
              <a:t> </a:t>
            </a:r>
            <a:r>
              <a:rPr lang="en-US" altLang="zh-CN" b="1"/>
              <a:t>1</a:t>
            </a:r>
            <a:r>
              <a:rPr lang="zh-CN" altLang="en-US" b="1"/>
              <a:t> </a:t>
            </a:r>
            <a:r>
              <a:rPr lang="en-US" altLang="zh-CN" b="1"/>
              <a:t>)</a:t>
            </a:r>
            <a:r>
              <a:rPr lang="zh-CN" altLang="en-US" b="1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2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2A19E-E969-1E48-8F3D-4E1E19B30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9969"/>
            <a:ext cx="10515600" cy="64280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rgbClr val="C00000"/>
                </a:solidFill>
              </a:rPr>
              <a:t>2</a:t>
            </a:r>
            <a:r>
              <a:rPr lang="en-US" altLang="zh-CN" sz="3200">
                <a:solidFill>
                  <a:srgbClr val="C00000"/>
                </a:solidFill>
              </a:rPr>
              <a:t>.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(I)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π/2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,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x€[-1,1]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</a:t>
            </a:r>
            <a:r>
              <a:rPr lang="en-US" altLang="zh-CN" sz="3200">
                <a:solidFill>
                  <a:srgbClr val="C00000"/>
                </a:solidFill>
              </a:rPr>
              <a:t>(II)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tan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cot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π/2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,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x€R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</a:t>
            </a:r>
            <a:r>
              <a:rPr lang="en-US" altLang="zh-CN" sz="3200">
                <a:solidFill>
                  <a:srgbClr val="C00000"/>
                </a:solidFill>
              </a:rPr>
              <a:t>(III)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cosec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sec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π/2,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|x|&gt;=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C00000"/>
                </a:solidFill>
              </a:rPr>
              <a:t>Proof </a:t>
            </a:r>
            <a:r>
              <a:rPr lang="en-US" altLang="zh-CN" sz="3200" u="sng">
                <a:solidFill>
                  <a:srgbClr val="C00000"/>
                </a:solidFill>
              </a:rPr>
              <a:t>:</a:t>
            </a:r>
            <a:r>
              <a:rPr lang="zh-CN" altLang="en-US" sz="3200" u="sng">
                <a:solidFill>
                  <a:srgbClr val="C00000"/>
                </a:solidFill>
              </a:rPr>
              <a:t>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Let 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endParaRPr lang="en-US" altLang="zh-CN" sz="3200" b="1" u="sng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 b="1">
                <a:solidFill>
                  <a:srgbClr val="C00000"/>
                </a:solidFill>
              </a:rPr>
              <a:t>    </a:t>
            </a:r>
            <a:r>
              <a:rPr lang="en-US" altLang="zh-CN" sz="3200">
                <a:solidFill>
                  <a:srgbClr val="C00000"/>
                </a:solidFill>
              </a:rPr>
              <a:t>Then 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y 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cos((π/2)-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(π/2)-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π/2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π/2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Hence </a:t>
            </a:r>
            <a:r>
              <a:rPr lang="en-US" altLang="zh-CN" sz="3200" b="1">
                <a:solidFill>
                  <a:srgbClr val="C00000"/>
                </a:solidFill>
              </a:rPr>
              <a:t>sin</a:t>
            </a:r>
            <a:r>
              <a:rPr lang="en-US" altLang="zh-CN" sz="3200" b="1" baseline="30000">
                <a:solidFill>
                  <a:srgbClr val="C00000"/>
                </a:solidFill>
              </a:rPr>
              <a:t>-1</a:t>
            </a:r>
            <a:r>
              <a:rPr lang="zh-CN" altLang="en-US" sz="3200" b="1" baseline="30000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x +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cos</a:t>
            </a:r>
            <a:r>
              <a:rPr lang="en-US" altLang="zh-CN" sz="3200" b="1" baseline="30000">
                <a:solidFill>
                  <a:srgbClr val="C00000"/>
                </a:solidFill>
              </a:rPr>
              <a:t>-1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x =π/2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In the same way we can proof other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properties </a:t>
            </a:r>
          </a:p>
        </p:txBody>
      </p:sp>
    </p:spTree>
    <p:extLst>
      <p:ext uri="{BB962C8B-B14F-4D97-AF65-F5344CB8AC3E}">
        <p14:creationId xmlns:p14="http://schemas.microsoft.com/office/powerpoint/2010/main" val="406245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CB746-DA55-134F-827B-70561CE65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rgbClr val="7030A0"/>
                </a:solidFill>
              </a:rPr>
              <a:t>3.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(I)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 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[(x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y)/(1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-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x. y) ]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</a:t>
            </a:r>
            <a:r>
              <a:rPr lang="en-US" altLang="zh-CN" sz="3200">
                <a:solidFill>
                  <a:srgbClr val="7030A0"/>
                </a:solidFill>
              </a:rPr>
              <a:t>(II)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 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[(x 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y) /(1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x. y) ]</a:t>
            </a: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7030A0"/>
                </a:solidFill>
              </a:rPr>
              <a:t>Proof:</a:t>
            </a:r>
            <a:r>
              <a:rPr lang="zh-CN" altLang="en-US" sz="3200" b="1" u="sng">
                <a:solidFill>
                  <a:srgbClr val="7030A0"/>
                </a:solidFill>
              </a:rPr>
              <a:t>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Let 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=α</a:t>
            </a: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and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Then we have 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and 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</a:t>
            </a:r>
            <a:r>
              <a:rPr lang="en-US" altLang="zh-CN" sz="3200">
                <a:solidFill>
                  <a:srgbClr val="7030A0"/>
                </a:solidFill>
              </a:rPr>
              <a:t>Now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tan(α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(tan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 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)/(1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tanβ)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tan(α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(x 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y) /(1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x. y) 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[(x 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y) /(1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x. y) ]</a:t>
            </a:r>
          </a:p>
          <a:p>
            <a:pPr marL="0" indent="0">
              <a:buNone/>
            </a:pP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</a:t>
            </a:r>
            <a:r>
              <a:rPr lang="en-US" altLang="zh-CN" sz="3200">
                <a:solidFill>
                  <a:srgbClr val="7030A0"/>
                </a:solidFill>
              </a:rPr>
              <a:t>hence </a:t>
            </a:r>
            <a:r>
              <a:rPr lang="en-US" altLang="zh-CN" sz="3200" b="1">
                <a:solidFill>
                  <a:srgbClr val="7030A0"/>
                </a:solidFill>
              </a:rPr>
              <a:t>tan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x +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tan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y =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tan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[(x +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y) /(1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–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x. y) ]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In the same way we can proof second property</a:t>
            </a:r>
          </a:p>
        </p:txBody>
      </p:sp>
    </p:spTree>
    <p:extLst>
      <p:ext uri="{BB962C8B-B14F-4D97-AF65-F5344CB8AC3E}">
        <p14:creationId xmlns:p14="http://schemas.microsoft.com/office/powerpoint/2010/main" val="126243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CFF00-A6EE-3343-AAB1-3EDF4E0FE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146" y="182562"/>
            <a:ext cx="10515600" cy="6492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(I)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[2x/(1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)]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(II)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[(1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)/(1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)]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(III)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[2x/(1 –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)]</a:t>
            </a:r>
          </a:p>
          <a:p>
            <a:pPr marL="0" indent="0">
              <a:buNone/>
            </a:pPr>
            <a:r>
              <a:rPr lang="en-US" altLang="zh-CN" sz="3200" b="1" u="sng">
                <a:solidFill>
                  <a:schemeClr val="accent6">
                    <a:lumMod val="75000"/>
                  </a:schemeClr>
                </a:solidFill>
              </a:rPr>
              <a:t>Proof :</a:t>
            </a:r>
            <a:r>
              <a:rPr lang="zh-CN" altLang="en-US" sz="3200" b="1" u="sng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zh-CN" altLang="en-US" sz="3200" u="sng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Let 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y </a:t>
            </a:r>
          </a:p>
          <a:p>
            <a:pPr marL="0" indent="0">
              <a:buNone/>
            </a:pPr>
            <a:r>
              <a:rPr lang="zh-CN" altLang="en-US" sz="3200" b="1" u="sng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Now sin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[2x/(1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)]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[2tan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y/(1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y)]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(putting value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of y) 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                          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(sin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2y)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(using identity of sin 2y) 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                          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2y.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             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as sin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(sin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x) 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zh-CN" sz="320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                                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2tan</a:t>
            </a:r>
            <a:r>
              <a:rPr lang="en-US" altLang="zh-CN" sz="3200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x </a:t>
            </a:r>
          </a:p>
          <a:p>
            <a:pPr marL="0" indent="0">
              <a:buNone/>
            </a:pPr>
            <a:r>
              <a:rPr lang="en-US" altLang="zh-CN" sz="3200">
                <a:solidFill>
                  <a:schemeClr val="accent6">
                    <a:lumMod val="75000"/>
                  </a:schemeClr>
                </a:solidFill>
              </a:rPr>
              <a:t>Hence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2tan</a:t>
            </a:r>
            <a:r>
              <a:rPr lang="en-US" altLang="zh-CN" sz="3200" b="1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x =</a:t>
            </a:r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sin</a:t>
            </a:r>
            <a:r>
              <a:rPr lang="en-US" altLang="zh-CN" sz="3200" b="1" baseline="30000">
                <a:solidFill>
                  <a:schemeClr val="accent6">
                    <a:lumMod val="75000"/>
                  </a:schemeClr>
                </a:solidFill>
              </a:rPr>
              <a:t>-1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[2x/(1</a:t>
            </a:r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altLang="zh-CN" sz="3200" b="1" baseline="3000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b="1">
                <a:solidFill>
                  <a:schemeClr val="accent6">
                    <a:lumMod val="75000"/>
                  </a:schemeClr>
                </a:solidFill>
              </a:rPr>
              <a:t>)]</a:t>
            </a:r>
            <a:endParaRPr lang="en-US" sz="3200" b="1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67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D8A31-8B74-974E-884D-F6C2F9872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730"/>
            <a:ext cx="10515600" cy="6224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rgbClr val="7030A0"/>
                </a:solidFill>
              </a:rPr>
              <a:t>5.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(I)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[x/(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)]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</a:t>
            </a:r>
            <a:r>
              <a:rPr lang="en-US" altLang="zh-CN" sz="3200">
                <a:solidFill>
                  <a:srgbClr val="7030A0"/>
                </a:solidFill>
              </a:rPr>
              <a:t>(II)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[(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en-US" altLang="zh-CN" sz="3200">
                <a:solidFill>
                  <a:srgbClr val="7030A0"/>
                </a:solidFill>
              </a:rPr>
              <a:t>)/x]</a:t>
            </a: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7030A0"/>
                </a:solidFill>
              </a:rPr>
              <a:t>Proof </a:t>
            </a:r>
            <a:r>
              <a:rPr lang="en-US" altLang="zh-CN" sz="3200">
                <a:solidFill>
                  <a:srgbClr val="7030A0"/>
                </a:solidFill>
              </a:rPr>
              <a:t>:</a:t>
            </a: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Let 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 y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 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Therefor 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 y 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[x/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]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(sin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y/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 y)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(tan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[x/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]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 </a:t>
            </a:r>
            <a:r>
              <a:rPr lang="zh-CN" altLang="en-US" sz="3200">
                <a:solidFill>
                  <a:srgbClr val="7030A0"/>
                </a:solidFill>
              </a:rPr>
              <a:t>             </a:t>
            </a:r>
            <a:r>
              <a:rPr lang="en-US" altLang="zh-CN" sz="3200">
                <a:solidFill>
                  <a:srgbClr val="7030A0"/>
                </a:solidFill>
              </a:rPr>
              <a:t>(as 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(tan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        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tan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[x/</a:t>
            </a:r>
            <a:r>
              <a:rPr lang="zh-CN" altLang="en-US" sz="3200">
                <a:solidFill>
                  <a:srgbClr val="7030A0"/>
                </a:solidFill>
              </a:rPr>
              <a:t>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]</a:t>
            </a: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Hence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sin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x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=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tan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[x/</a:t>
            </a:r>
            <a:r>
              <a:rPr lang="zh-CN" altLang="en-US" sz="3200" b="1">
                <a:solidFill>
                  <a:srgbClr val="7030A0"/>
                </a:solidFill>
              </a:rPr>
              <a:t>√</a:t>
            </a:r>
            <a:r>
              <a:rPr lang="en-US" altLang="zh-CN" sz="3200" b="1">
                <a:solidFill>
                  <a:srgbClr val="7030A0"/>
                </a:solidFill>
              </a:rPr>
              <a:t>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–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x</a:t>
            </a:r>
            <a:r>
              <a:rPr lang="en-US" altLang="zh-CN" sz="3200" b="1" baseline="30000">
                <a:solidFill>
                  <a:srgbClr val="7030A0"/>
                </a:solidFill>
              </a:rPr>
              <a:t>2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]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endParaRPr lang="en-US" altLang="zh-CN" sz="3200" b="1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Similarly we can proof second property.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8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F0DC5-998B-3F42-8690-B5479F639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61" y="0"/>
            <a:ext cx="10717207" cy="6646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(I)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 sz="320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(II) 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 sz="320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(III)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 (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x)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 (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x)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 sz="320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Proof :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Do yourself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Use trigonometric identity of sin x and cos x </a:t>
            </a:r>
          </a:p>
          <a:p>
            <a:pPr marL="0" indent="0">
              <a:buNone/>
            </a:pPr>
            <a:endParaRPr lang="en-US" altLang="zh-CN" sz="320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3200" b="1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(I)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+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(x.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y.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(II) 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sin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(x.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y. 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(III) 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+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(x.y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(iv) 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 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 =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cos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-1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(x.y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√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altLang="zh-CN" sz="3200" baseline="3000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altLang="zh-CN" sz="320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19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DF786-16B0-3E47-86E6-FD05D41D0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1207"/>
            <a:ext cx="10515600" cy="60515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 u="sng">
                <a:solidFill>
                  <a:srgbClr val="C00000"/>
                </a:solidFill>
              </a:rPr>
              <a:t>Proof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 u="sng">
                <a:solidFill>
                  <a:srgbClr val="C00000"/>
                </a:solidFill>
              </a:rPr>
              <a:t>: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(I)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x 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(x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r>
              <a:rPr lang="zh-CN" altLang="en-US" sz="3200">
                <a:solidFill>
                  <a:srgbClr val="C00000"/>
                </a:solidFill>
              </a:rPr>
              <a:t>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Let 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and 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β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(x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r>
              <a:rPr lang="zh-CN" altLang="en-US" sz="3200">
                <a:solidFill>
                  <a:srgbClr val="C00000"/>
                </a:solidFill>
              </a:rPr>
              <a:t>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and 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β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 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And cos β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β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Now sin (α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β)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.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cosβ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 α.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sinβ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 sz="3200">
                <a:solidFill>
                  <a:srgbClr val="C00000"/>
                </a:solidFill>
              </a:rPr>
              <a:t>sin(α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β)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 </a:t>
            </a:r>
            <a:r>
              <a:rPr lang="zh-CN" altLang="en-US" sz="3200">
                <a:solidFill>
                  <a:srgbClr val="C00000"/>
                </a:solidFill>
              </a:rPr>
              <a:t>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r>
              <a:rPr lang="zh-CN" altLang="en-US" sz="3200">
                <a:solidFill>
                  <a:srgbClr val="C00000"/>
                </a:solidFill>
              </a:rPr>
              <a:t>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</a:p>
          <a:p>
            <a:pPr>
              <a:buFont typeface="Symbol" pitchFamily="2" charset="2"/>
              <a:buChar char="Þ"/>
            </a:pPr>
            <a:r>
              <a:rPr lang="en-US" altLang="zh-CN" sz="3200">
                <a:solidFill>
                  <a:srgbClr val="C00000"/>
                </a:solidFill>
              </a:rPr>
              <a:t>(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α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+β)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-1</a:t>
            </a:r>
            <a:r>
              <a:rPr lang="en-US" altLang="zh-CN" sz="3200">
                <a:solidFill>
                  <a:srgbClr val="C00000"/>
                </a:solidFill>
              </a:rPr>
              <a:t>(x</a:t>
            </a:r>
            <a:r>
              <a:rPr lang="zh-CN" altLang="en-US" sz="3200">
                <a:solidFill>
                  <a:srgbClr val="C00000"/>
                </a:solidFill>
              </a:rPr>
              <a:t> 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+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r>
              <a:rPr lang="zh-CN" altLang="en-US" sz="3200">
                <a:solidFill>
                  <a:srgbClr val="C00000"/>
                </a:solidFill>
              </a:rPr>
              <a:t>√</a:t>
            </a:r>
            <a:r>
              <a:rPr lang="en-US" altLang="zh-CN" sz="3200">
                <a:solidFill>
                  <a:srgbClr val="C00000"/>
                </a:solidFill>
              </a:rPr>
              <a:t>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 sz="3200" b="1">
                <a:solidFill>
                  <a:srgbClr val="C00000"/>
                </a:solidFill>
              </a:rPr>
              <a:t>sin</a:t>
            </a:r>
            <a:r>
              <a:rPr lang="en-US" altLang="zh-CN" sz="3200" b="1" baseline="30000">
                <a:solidFill>
                  <a:srgbClr val="C00000"/>
                </a:solidFill>
              </a:rPr>
              <a:t>-1</a:t>
            </a:r>
            <a:r>
              <a:rPr lang="en-US" altLang="zh-CN" sz="3200" b="1">
                <a:solidFill>
                  <a:srgbClr val="C00000"/>
                </a:solidFill>
              </a:rPr>
              <a:t>x+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sin</a:t>
            </a:r>
            <a:r>
              <a:rPr lang="en-US" altLang="zh-CN" sz="3200" b="1" baseline="30000">
                <a:solidFill>
                  <a:srgbClr val="C00000"/>
                </a:solidFill>
              </a:rPr>
              <a:t>-1</a:t>
            </a:r>
            <a:r>
              <a:rPr lang="en-US" altLang="zh-CN" sz="3200" b="1">
                <a:solidFill>
                  <a:srgbClr val="C00000"/>
                </a:solidFill>
              </a:rPr>
              <a:t>y =</a:t>
            </a:r>
            <a:r>
              <a:rPr lang="zh-CN" altLang="en-US" sz="3200" b="1">
                <a:solidFill>
                  <a:srgbClr val="C00000"/>
                </a:solidFill>
              </a:rPr>
              <a:t>  </a:t>
            </a:r>
            <a:r>
              <a:rPr lang="en-US" altLang="zh-CN" sz="3200" b="1">
                <a:solidFill>
                  <a:srgbClr val="C00000"/>
                </a:solidFill>
              </a:rPr>
              <a:t>sin</a:t>
            </a:r>
            <a:r>
              <a:rPr lang="en-US" altLang="zh-CN" sz="3200" b="1" baseline="30000">
                <a:solidFill>
                  <a:srgbClr val="C00000"/>
                </a:solidFill>
              </a:rPr>
              <a:t>-1</a:t>
            </a:r>
            <a:r>
              <a:rPr lang="en-US" altLang="zh-CN" sz="3200" b="1">
                <a:solidFill>
                  <a:srgbClr val="C00000"/>
                </a:solidFill>
              </a:rPr>
              <a:t>(x</a:t>
            </a:r>
            <a:r>
              <a:rPr lang="zh-CN" altLang="en-US" sz="3200" b="1">
                <a:solidFill>
                  <a:srgbClr val="C00000"/>
                </a:solidFill>
              </a:rPr>
              <a:t> √</a:t>
            </a:r>
            <a:r>
              <a:rPr lang="en-US" altLang="zh-CN" sz="3200" b="1">
                <a:solidFill>
                  <a:srgbClr val="C00000"/>
                </a:solidFill>
              </a:rPr>
              <a:t>1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–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y</a:t>
            </a:r>
            <a:r>
              <a:rPr lang="en-US" altLang="zh-CN" sz="3200" b="1" baseline="30000">
                <a:solidFill>
                  <a:srgbClr val="C00000"/>
                </a:solidFill>
              </a:rPr>
              <a:t>2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+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y </a:t>
            </a:r>
            <a:r>
              <a:rPr lang="zh-CN" altLang="en-US" sz="3200" b="1">
                <a:solidFill>
                  <a:srgbClr val="C00000"/>
                </a:solidFill>
              </a:rPr>
              <a:t>√</a:t>
            </a:r>
            <a:r>
              <a:rPr lang="en-US" altLang="zh-CN" sz="3200" b="1">
                <a:solidFill>
                  <a:srgbClr val="C00000"/>
                </a:solidFill>
              </a:rPr>
              <a:t>1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–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x</a:t>
            </a:r>
            <a:r>
              <a:rPr lang="en-US" altLang="zh-CN" sz="3200" b="1" baseline="30000">
                <a:solidFill>
                  <a:srgbClr val="C00000"/>
                </a:solidFill>
              </a:rPr>
              <a:t>2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)</a:t>
            </a:r>
          </a:p>
          <a:p>
            <a:pPr>
              <a:buFont typeface="Symbol" pitchFamily="2" charset="2"/>
              <a:buChar char="Þ"/>
            </a:pPr>
            <a:endParaRPr lang="en-US" altLang="zh-CN" sz="320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altLang="zh-C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9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54E38-1ECC-3041-B9B5-73FD97A4C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54" y="284854"/>
            <a:ext cx="11165092" cy="6288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 u="sng">
                <a:solidFill>
                  <a:srgbClr val="7030A0"/>
                </a:solidFill>
              </a:rPr>
              <a:t>Proof </a:t>
            </a:r>
            <a:r>
              <a:rPr lang="en-US" altLang="zh-CN" sz="3200">
                <a:solidFill>
                  <a:srgbClr val="7030A0"/>
                </a:solidFill>
              </a:rPr>
              <a:t>: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(III)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x 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(x.y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-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Let 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and 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Then x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and y 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cosβ</a:t>
            </a: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and sin 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=&gt;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and sin 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Now cos(α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 α.cos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sinβ</a:t>
            </a:r>
            <a:r>
              <a:rPr lang="zh-CN" altLang="en-US" sz="3200">
                <a:solidFill>
                  <a:srgbClr val="7030A0"/>
                </a:solidFill>
              </a:rPr>
              <a:t>  </a:t>
            </a:r>
            <a:r>
              <a:rPr lang="en-US" altLang="zh-CN" sz="3200">
                <a:solidFill>
                  <a:srgbClr val="7030A0"/>
                </a:solidFill>
              </a:rPr>
              <a:t>-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 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.cosβ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 sz="3200">
                <a:solidFill>
                  <a:srgbClr val="7030A0"/>
                </a:solidFill>
              </a:rPr>
              <a:t>cos(α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β)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x. y -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&gt;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α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+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β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=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cos</a:t>
            </a:r>
            <a:r>
              <a:rPr lang="en-US" altLang="zh-CN" sz="3200" baseline="30000">
                <a:solidFill>
                  <a:srgbClr val="7030A0"/>
                </a:solidFill>
              </a:rPr>
              <a:t>-1</a:t>
            </a:r>
            <a:r>
              <a:rPr lang="en-US" altLang="zh-CN" sz="3200">
                <a:solidFill>
                  <a:srgbClr val="7030A0"/>
                </a:solidFill>
              </a:rPr>
              <a:t>(x.y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-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x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.</a:t>
            </a:r>
            <a:r>
              <a:rPr lang="zh-CN" altLang="en-US" sz="3200">
                <a:solidFill>
                  <a:srgbClr val="7030A0"/>
                </a:solidFill>
              </a:rPr>
              <a:t> √</a:t>
            </a:r>
            <a:r>
              <a:rPr lang="en-US" altLang="zh-CN" sz="3200">
                <a:solidFill>
                  <a:srgbClr val="7030A0"/>
                </a:solidFill>
              </a:rPr>
              <a:t>1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–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y</a:t>
            </a:r>
            <a:r>
              <a:rPr lang="en-US" altLang="zh-CN" sz="3200" baseline="30000">
                <a:solidFill>
                  <a:srgbClr val="7030A0"/>
                </a:solidFill>
              </a:rPr>
              <a:t>2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)</a:t>
            </a:r>
          </a:p>
          <a:p>
            <a:pPr>
              <a:buFont typeface="Symbol" pitchFamily="2" charset="2"/>
              <a:buChar char="Þ"/>
            </a:pPr>
            <a:r>
              <a:rPr lang="en-US" altLang="zh-CN" sz="3200" b="1">
                <a:solidFill>
                  <a:srgbClr val="7030A0"/>
                </a:solidFill>
              </a:rPr>
              <a:t>cos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x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+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cos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y =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cos</a:t>
            </a:r>
            <a:r>
              <a:rPr lang="en-US" altLang="zh-CN" sz="3200" b="1" baseline="30000">
                <a:solidFill>
                  <a:srgbClr val="7030A0"/>
                </a:solidFill>
              </a:rPr>
              <a:t>-1</a:t>
            </a:r>
            <a:r>
              <a:rPr lang="en-US" altLang="zh-CN" sz="3200" b="1">
                <a:solidFill>
                  <a:srgbClr val="7030A0"/>
                </a:solidFill>
              </a:rPr>
              <a:t>(x.y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-</a:t>
            </a:r>
            <a:r>
              <a:rPr lang="zh-CN" altLang="en-US" sz="3200" b="1">
                <a:solidFill>
                  <a:srgbClr val="7030A0"/>
                </a:solidFill>
              </a:rPr>
              <a:t> √</a:t>
            </a:r>
            <a:r>
              <a:rPr lang="en-US" altLang="zh-CN" sz="3200" b="1">
                <a:solidFill>
                  <a:srgbClr val="7030A0"/>
                </a:solidFill>
              </a:rPr>
              <a:t>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–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x</a:t>
            </a:r>
            <a:r>
              <a:rPr lang="en-US" altLang="zh-CN" sz="3200" b="1" baseline="30000">
                <a:solidFill>
                  <a:srgbClr val="7030A0"/>
                </a:solidFill>
              </a:rPr>
              <a:t>2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.</a:t>
            </a:r>
            <a:r>
              <a:rPr lang="zh-CN" altLang="en-US" sz="3200" b="1">
                <a:solidFill>
                  <a:srgbClr val="7030A0"/>
                </a:solidFill>
              </a:rPr>
              <a:t> √</a:t>
            </a:r>
            <a:r>
              <a:rPr lang="en-US" altLang="zh-CN" sz="3200" b="1">
                <a:solidFill>
                  <a:srgbClr val="7030A0"/>
                </a:solidFill>
              </a:rPr>
              <a:t>1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–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y</a:t>
            </a:r>
            <a:r>
              <a:rPr lang="en-US" altLang="zh-CN" sz="3200" b="1" baseline="30000">
                <a:solidFill>
                  <a:srgbClr val="7030A0"/>
                </a:solidFill>
              </a:rPr>
              <a:t>2</a:t>
            </a:r>
            <a:r>
              <a:rPr lang="zh-CN" altLang="en-US" sz="3200" b="1">
                <a:solidFill>
                  <a:srgbClr val="7030A0"/>
                </a:solidFill>
              </a:rPr>
              <a:t> </a:t>
            </a:r>
            <a:r>
              <a:rPr lang="en-US" altLang="zh-CN" sz="3200" b="1">
                <a:solidFill>
                  <a:srgbClr val="7030A0"/>
                </a:solidFill>
              </a:rPr>
              <a:t>)</a:t>
            </a:r>
          </a:p>
          <a:p>
            <a:pPr>
              <a:buFont typeface="Symbol" pitchFamily="2" charset="2"/>
              <a:buChar char="Þ"/>
            </a:pPr>
            <a:r>
              <a:rPr lang="en-US" altLang="zh-CN" sz="3200">
                <a:solidFill>
                  <a:srgbClr val="7030A0"/>
                </a:solidFill>
              </a:rPr>
              <a:t>Similarly we </a:t>
            </a:r>
            <a:r>
              <a:rPr lang="zh-CN" altLang="en-US" sz="3200">
                <a:solidFill>
                  <a:srgbClr val="7030A0"/>
                </a:solidFill>
              </a:rPr>
              <a:t> </a:t>
            </a:r>
            <a:r>
              <a:rPr lang="en-US" altLang="zh-CN" sz="3200">
                <a:solidFill>
                  <a:srgbClr val="7030A0"/>
                </a:solidFill>
              </a:rPr>
              <a:t>can proof other properties </a:t>
            </a:r>
          </a:p>
          <a:p>
            <a:pPr>
              <a:buFont typeface="Symbol" pitchFamily="2" charset="2"/>
              <a:buChar char="Þ"/>
            </a:pP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altLang="zh-CN" sz="320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32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38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85349-E5E5-3E44-91D7-FA8D3CDCB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523" y="421137"/>
            <a:ext cx="10515600" cy="6015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b="1">
                <a:solidFill>
                  <a:srgbClr val="C00000"/>
                </a:solidFill>
              </a:rPr>
              <a:t>8</a:t>
            </a:r>
            <a:r>
              <a:rPr lang="en-US" altLang="zh-CN" sz="3200">
                <a:solidFill>
                  <a:srgbClr val="C00000"/>
                </a:solidFill>
              </a:rPr>
              <a:t>.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(I)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sin-1x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sin-1(3x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4x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)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</a:t>
            </a:r>
            <a:r>
              <a:rPr lang="en-US" altLang="zh-CN" sz="3200">
                <a:solidFill>
                  <a:srgbClr val="C00000"/>
                </a:solidFill>
              </a:rPr>
              <a:t>(II)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cos-1x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cos-1(4x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3x)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   </a:t>
            </a:r>
            <a:r>
              <a:rPr lang="en-US" altLang="zh-CN" sz="3200">
                <a:solidFill>
                  <a:srgbClr val="C00000"/>
                </a:solidFill>
              </a:rPr>
              <a:t>(III)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tan-1x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tan-1[(3x 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x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en-US" altLang="zh-CN" sz="3200">
                <a:solidFill>
                  <a:srgbClr val="C00000"/>
                </a:solidFill>
              </a:rPr>
              <a:t>)/(1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3x</a:t>
            </a:r>
            <a:r>
              <a:rPr lang="en-US" altLang="zh-CN" sz="3200" baseline="30000">
                <a:solidFill>
                  <a:srgbClr val="C00000"/>
                </a:solidFill>
              </a:rPr>
              <a:t>2</a:t>
            </a:r>
            <a:r>
              <a:rPr lang="en-US" altLang="zh-CN" sz="3200">
                <a:solidFill>
                  <a:srgbClr val="C00000"/>
                </a:solidFill>
              </a:rPr>
              <a:t>)]</a:t>
            </a: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C00000"/>
                </a:solidFill>
              </a:rPr>
              <a:t>Proof </a:t>
            </a:r>
            <a:r>
              <a:rPr lang="en-US" altLang="zh-CN" sz="3200">
                <a:solidFill>
                  <a:srgbClr val="C00000"/>
                </a:solidFill>
              </a:rPr>
              <a:t>: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Let sin-1x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 </a:t>
            </a:r>
            <a:r>
              <a:rPr lang="en-US" altLang="zh-CN" sz="3200">
                <a:solidFill>
                  <a:srgbClr val="C00000"/>
                </a:solidFill>
              </a:rPr>
              <a:t>x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y </a:t>
            </a:r>
            <a:endParaRPr lang="en-US" altLang="zh-CN" sz="3200" b="1" u="sng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 b="1" u="sng">
                <a:solidFill>
                  <a:srgbClr val="C00000"/>
                </a:solidFill>
              </a:rPr>
              <a:t>  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3y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 y 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4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3x 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4x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 b="1" u="sng">
                <a:solidFill>
                  <a:srgbClr val="C00000"/>
                </a:solidFill>
              </a:rPr>
              <a:t>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3y =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sin-1(3x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–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4x</a:t>
            </a:r>
            <a:r>
              <a:rPr lang="en-US" altLang="zh-CN" sz="3200" baseline="30000">
                <a:solidFill>
                  <a:srgbClr val="C00000"/>
                </a:solidFill>
              </a:rPr>
              <a:t>3</a:t>
            </a:r>
            <a:r>
              <a:rPr lang="en-US" altLang="zh-CN" sz="3200">
                <a:solidFill>
                  <a:srgbClr val="C00000"/>
                </a:solidFill>
              </a:rPr>
              <a:t>)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=&gt;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3sin-1x =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sin-1(3x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–</a:t>
            </a:r>
            <a:r>
              <a:rPr lang="zh-CN" altLang="en-US" sz="3200" b="1">
                <a:solidFill>
                  <a:srgbClr val="C00000"/>
                </a:solidFill>
              </a:rPr>
              <a:t> </a:t>
            </a:r>
            <a:r>
              <a:rPr lang="en-US" altLang="zh-CN" sz="3200" b="1">
                <a:solidFill>
                  <a:srgbClr val="C00000"/>
                </a:solidFill>
              </a:rPr>
              <a:t>4x</a:t>
            </a:r>
            <a:r>
              <a:rPr lang="en-US" altLang="zh-CN" sz="3200" b="1" baseline="30000">
                <a:solidFill>
                  <a:srgbClr val="C00000"/>
                </a:solidFill>
              </a:rPr>
              <a:t>3</a:t>
            </a:r>
            <a:r>
              <a:rPr lang="en-US" altLang="zh-CN" sz="3200" b="1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3200">
                <a:solidFill>
                  <a:srgbClr val="C00000"/>
                </a:solidFill>
              </a:rPr>
              <a:t>Similarly 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r>
              <a:rPr lang="en-US" altLang="zh-CN" sz="3200">
                <a:solidFill>
                  <a:srgbClr val="C00000"/>
                </a:solidFill>
              </a:rPr>
              <a:t>we can proof other properties.</a:t>
            </a:r>
            <a:r>
              <a:rPr lang="zh-CN" altLang="en-US" sz="3200">
                <a:solidFill>
                  <a:srgbClr val="C00000"/>
                </a:solidFill>
              </a:rPr>
              <a:t> </a:t>
            </a:r>
            <a:endParaRPr lang="en-US" altLang="zh-CN" sz="320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1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Properties of Inverse Trigonometric Functions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Inverse Trigonometric Functions </dc:title>
  <dc:creator>918171039360</dc:creator>
  <cp:lastModifiedBy>918171039360</cp:lastModifiedBy>
  <cp:revision>9</cp:revision>
  <dcterms:created xsi:type="dcterms:W3CDTF">2020-04-28T09:42:05Z</dcterms:created>
  <dcterms:modified xsi:type="dcterms:W3CDTF">2020-05-10T09:33:57Z</dcterms:modified>
</cp:coreProperties>
</file>